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</p:sldMasterIdLst>
  <p:notesMasterIdLst>
    <p:notesMasterId r:id="rId19"/>
  </p:notesMasterIdLst>
  <p:sldIdLst>
    <p:sldId id="256" r:id="rId5"/>
    <p:sldId id="260" r:id="rId6"/>
    <p:sldId id="261" r:id="rId7"/>
    <p:sldId id="257" r:id="rId8"/>
    <p:sldId id="258" r:id="rId9"/>
    <p:sldId id="259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4502F-83E5-49E4-B5A0-1CF597BD33D5}" type="datetimeFigureOut">
              <a:rPr lang="es-CR" smtClean="0"/>
              <a:t>06/07/2016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3B033-740B-447F-B2DC-D0DB93B706E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77900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CR"/>
          </a:p>
        </p:txBody>
      </p:sp>
      <p:sp>
        <p:nvSpPr>
          <p:cNvPr id="184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02756" indent="-270291" eaLnBrk="0" hangingPunct="0">
              <a:defRPr sz="23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081164" indent="-216233" eaLnBrk="0" hangingPunct="0">
              <a:defRPr sz="23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513629" indent="-216233" eaLnBrk="0" hangingPunct="0">
              <a:defRPr sz="23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1946095" indent="-216233" eaLnBrk="0" hangingPunct="0">
              <a:defRPr sz="23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378560" indent="-216233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811026" indent="-216233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243491" indent="-216233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675957" indent="-216233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C124C8-3699-40B2-BCD8-04E1432F2D3B}" type="slidenum">
              <a:rPr kumimoji="0" lang="es-ES" sz="11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s-ES" sz="11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768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F37E-002F-4C95-A580-98E30F34E86A}" type="datetimeFigureOut">
              <a:rPr lang="es-CR" smtClean="0"/>
              <a:t>06/07/2016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A57D-A2FD-4389-8E5F-D89A0FB6F32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17068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F37E-002F-4C95-A580-98E30F34E86A}" type="datetimeFigureOut">
              <a:rPr lang="es-CR" smtClean="0"/>
              <a:t>06/07/2016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A57D-A2FD-4389-8E5F-D89A0FB6F32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72259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F37E-002F-4C95-A580-98E30F34E86A}" type="datetimeFigureOut">
              <a:rPr lang="es-CR" smtClean="0"/>
              <a:t>06/07/2016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A57D-A2FD-4389-8E5F-D89A0FB6F32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79844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EEE7D14D-0A43-4583-A463-F55AE8905FFF}" type="datetimeFigureOut">
              <a:rPr lang="es-CR" sz="1800" kern="0" smtClean="0">
                <a:solidFill>
                  <a:sysClr val="windowText" lastClr="000000"/>
                </a:solidFill>
              </a:rPr>
              <a:pPr/>
              <a:t>06/07/2016</a:t>
            </a:fld>
            <a:endParaRPr lang="es-CR" sz="1800" kern="0">
              <a:solidFill>
                <a:sysClr val="windowText" lastClr="000000"/>
              </a:solidFill>
            </a:endParaRPr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es-CR" sz="1800" kern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13 Rectángulo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" name="18 Rectángulo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7" name="26 Rectángulo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" name="20 Elipse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" name="22 Elipse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23 Elipse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6" name="25 Elipse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" name="24 Elipse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C76ACC09-A3C5-48CF-82BB-F7E76AA8FC0D}" type="slidenum">
              <a:rPr lang="es-CR" sz="1800" b="0" kern="0" smtClean="0">
                <a:solidFill>
                  <a:sysClr val="windowText" lastClr="000000"/>
                </a:solidFill>
              </a:rPr>
              <a:pPr/>
              <a:t>‹Nº›</a:t>
            </a:fld>
            <a:endParaRPr lang="es-CR" sz="1800" b="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575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D9BA-22F5-448C-BFD0-9C2764BD7D90}" type="datetimeFigureOut">
              <a:rPr lang="es-CR" sz="1800" kern="0" smtClean="0">
                <a:solidFill>
                  <a:sysClr val="windowText" lastClr="000000"/>
                </a:solidFill>
              </a:rPr>
              <a:pPr/>
              <a:t>06/07/2016</a:t>
            </a:fld>
            <a:endParaRPr lang="es-CR" sz="1800" kern="0">
              <a:solidFill>
                <a:sysClr val="windowText" lastClr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sz="1800" kern="0">
              <a:solidFill>
                <a:sysClr val="windowText" lastClr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0F62-C828-4952-8A31-B08846618608}" type="slidenum">
              <a:rPr lang="es-CR" sz="1800" kern="0" smtClean="0">
                <a:solidFill>
                  <a:sysClr val="windowText" lastClr="000000"/>
                </a:solidFill>
              </a:rPr>
              <a:pPr/>
              <a:t>‹Nº›</a:t>
            </a:fld>
            <a:endParaRPr lang="es-CR" sz="180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307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5478-B73F-E043-AA6E-4A5520BBC660}" type="datetimeFigureOut">
              <a:rPr lang="en-US" sz="1800" kern="0" smtClean="0">
                <a:solidFill>
                  <a:sysClr val="windowText" lastClr="000000"/>
                </a:solidFill>
              </a:rPr>
              <a:pPr/>
              <a:t>7/6/2016</a:t>
            </a:fld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7813-E768-ED41-B010-709BCB0F1CDC}" type="slidenum">
              <a:rPr lang="en-US" sz="1800" kern="0" smtClean="0">
                <a:solidFill>
                  <a:sysClr val="windowText" lastClr="000000"/>
                </a:solidFill>
              </a:rPr>
              <a:pPr/>
              <a:t>‹Nº›</a:t>
            </a:fld>
            <a:endParaRPr lang="en-US" sz="180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696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F37E-002F-4C95-A580-98E30F34E86A}" type="datetimeFigureOut">
              <a:rPr lang="es-CR" smtClean="0"/>
              <a:t>06/07/2016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A57D-A2FD-4389-8E5F-D89A0FB6F32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028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F37E-002F-4C95-A580-98E30F34E86A}" type="datetimeFigureOut">
              <a:rPr lang="es-CR" smtClean="0"/>
              <a:t>06/07/2016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A57D-A2FD-4389-8E5F-D89A0FB6F32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2776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F37E-002F-4C95-A580-98E30F34E86A}" type="datetimeFigureOut">
              <a:rPr lang="es-CR" smtClean="0"/>
              <a:t>06/07/2016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A57D-A2FD-4389-8E5F-D89A0FB6F32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49037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F37E-002F-4C95-A580-98E30F34E86A}" type="datetimeFigureOut">
              <a:rPr lang="es-CR" smtClean="0"/>
              <a:t>06/07/2016</a:t>
            </a:fld>
            <a:endParaRPr lang="es-C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A57D-A2FD-4389-8E5F-D89A0FB6F32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2588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F37E-002F-4C95-A580-98E30F34E86A}" type="datetimeFigureOut">
              <a:rPr lang="es-CR" smtClean="0"/>
              <a:t>06/07/2016</a:t>
            </a:fld>
            <a:endParaRPr lang="es-C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A57D-A2FD-4389-8E5F-D89A0FB6F32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078756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F37E-002F-4C95-A580-98E30F34E86A}" type="datetimeFigureOut">
              <a:rPr lang="es-CR" smtClean="0"/>
              <a:t>06/07/2016</a:t>
            </a:fld>
            <a:endParaRPr lang="es-C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A57D-A2FD-4389-8E5F-D89A0FB6F32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9889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F37E-002F-4C95-A580-98E30F34E86A}" type="datetimeFigureOut">
              <a:rPr lang="es-CR" smtClean="0"/>
              <a:t>06/07/2016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A57D-A2FD-4389-8E5F-D89A0FB6F32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04481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F37E-002F-4C95-A580-98E30F34E86A}" type="datetimeFigureOut">
              <a:rPr lang="es-CR" smtClean="0"/>
              <a:t>06/07/2016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A57D-A2FD-4389-8E5F-D89A0FB6F32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3381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FF37E-002F-4C95-A580-98E30F34E86A}" type="datetimeFigureOut">
              <a:rPr lang="es-CR" smtClean="0"/>
              <a:t>06/07/2016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A57D-A2FD-4389-8E5F-D89A0FB6F32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09556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EE7D14D-0A43-4583-A463-F55AE8905FFF}" type="datetimeFigureOut">
              <a:rPr lang="es-CR" smtClean="0"/>
              <a:t>06/07/2016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R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9 Rectángulo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11 Elipse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76ACC09-A3C5-48CF-82BB-F7E76AA8FC0D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76408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0D9BA-22F5-448C-BFD0-9C2764BD7D90}" type="datetimeFigureOut">
              <a:rPr lang="es-CR" smtClean="0"/>
              <a:t>06/07/2016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50F62-C828-4952-8A31-B0884661860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9042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15478-B73F-E043-AA6E-4A5520BBC660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37813-E768-ED41-B010-709BCB0F1CD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76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rtpropertycr.com/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doctorcondominio/" TargetMode="External"/><Relationship Id="rId2" Type="http://schemas.openxmlformats.org/officeDocument/2006/relationships/hyperlink" Target="http://www.doctorcondominiocr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jpg"/><Relationship Id="rId4" Type="http://schemas.openxmlformats.org/officeDocument/2006/relationships/hyperlink" Target="https://twitter.com/drcondominio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R"/>
          </a:p>
        </p:txBody>
      </p:sp>
      <p:pic>
        <p:nvPicPr>
          <p:cNvPr id="1026" name="Picture 2" descr="https://scontent.xx.fbcdn.net/v/t1.0-9/13592801_10154317565908874_6310309097674046920_n.jpg?oh=29ecd4146812200c8f01b8aa58342b8e&amp;oe=582C4CC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907" y="266952"/>
            <a:ext cx="6486022" cy="6486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9133" y="5971924"/>
            <a:ext cx="224790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771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87688" y="44624"/>
            <a:ext cx="7056784" cy="526210"/>
          </a:xfrm>
        </p:spPr>
        <p:txBody>
          <a:bodyPr>
            <a:normAutofit fontScale="90000"/>
          </a:bodyPr>
          <a:lstStyle/>
          <a:p>
            <a:pPr algn="ctr"/>
            <a:r>
              <a:rPr lang="es-CR" dirty="0"/>
              <a:t>Funciones de la Administración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007768" y="1484784"/>
            <a:ext cx="6480720" cy="5184576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CR" dirty="0"/>
              <a:t>Supervisar las labores de contratistas, proveedores y empleados del condominio.</a:t>
            </a:r>
          </a:p>
          <a:p>
            <a:pPr marL="285750" indent="-2857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CR" dirty="0"/>
              <a:t>Mantener la disciplina dentro del condominio.</a:t>
            </a:r>
          </a:p>
          <a:p>
            <a:pPr marL="285750" indent="-2857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CR" dirty="0"/>
              <a:t>Tener la información básica del condominio actualizada.</a:t>
            </a:r>
          </a:p>
          <a:p>
            <a:pPr marL="285750" indent="-2857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CR" dirty="0"/>
              <a:t>Atender quejas, sugerencias y solicitudes de los condóminos.</a:t>
            </a:r>
          </a:p>
          <a:p>
            <a:pPr marL="285750" indent="-2857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CR" dirty="0"/>
              <a:t>Comunicar a los condóminos la información relevante.</a:t>
            </a:r>
          </a:p>
          <a:p>
            <a:pPr marL="285750" indent="-2857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CR" dirty="0"/>
              <a:t>Velar por la calidad de los servicios públicos dentro del condominio.</a:t>
            </a:r>
          </a:p>
          <a:p>
            <a:pPr marL="285750" indent="-2857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CR" dirty="0"/>
              <a:t>Controlar los suministros.</a:t>
            </a:r>
          </a:p>
          <a:p>
            <a:pPr marL="285750" indent="-2857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CR" dirty="0"/>
              <a:t>Mediar en los conflictos entre condóminos.</a:t>
            </a:r>
          </a:p>
          <a:p>
            <a:pPr marL="285750" indent="-2857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s-CR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3287688" y="620688"/>
            <a:ext cx="7344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3431705" y="836713"/>
            <a:ext cx="1944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2400" b="1" u="sng" kern="0" dirty="0">
                <a:solidFill>
                  <a:sysClr val="windowText" lastClr="000000"/>
                </a:solidFill>
              </a:rPr>
              <a:t>Operativas</a:t>
            </a:r>
          </a:p>
        </p:txBody>
      </p:sp>
    </p:spTree>
    <p:extLst>
      <p:ext uri="{BB962C8B-B14F-4D97-AF65-F5344CB8AC3E}">
        <p14:creationId xmlns:p14="http://schemas.microsoft.com/office/powerpoint/2010/main" val="2336428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87688" y="44624"/>
            <a:ext cx="7056784" cy="526210"/>
          </a:xfrm>
        </p:spPr>
        <p:txBody>
          <a:bodyPr>
            <a:normAutofit fontScale="90000"/>
          </a:bodyPr>
          <a:lstStyle/>
          <a:p>
            <a:pPr algn="ctr"/>
            <a:r>
              <a:rPr lang="es-CR" dirty="0"/>
              <a:t>Funciones de la Administración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5720" y="1484784"/>
            <a:ext cx="6984776" cy="5040560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CR" dirty="0"/>
              <a:t>Conocer la operación de los equipos y maquinaria del condominio.</a:t>
            </a:r>
          </a:p>
          <a:p>
            <a:pPr marL="285750" indent="-2857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CR" dirty="0"/>
              <a:t>Programar y coordinar los mantenimientos preventivos de los equipos.</a:t>
            </a:r>
          </a:p>
          <a:p>
            <a:pPr marL="285750" indent="-2857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CR" dirty="0"/>
              <a:t>Coordinar la atención de los problemas correctivos.</a:t>
            </a:r>
          </a:p>
          <a:p>
            <a:pPr marL="285750" indent="-2857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CR" dirty="0"/>
              <a:t>Velar por el estado físico de la infraestructura y equipos.</a:t>
            </a:r>
          </a:p>
          <a:p>
            <a:pPr marL="285750" indent="-2857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CR" dirty="0"/>
              <a:t>Negociar con los proveedores la mejor solución de un problema.</a:t>
            </a:r>
          </a:p>
          <a:p>
            <a:pPr marL="285750" indent="-2857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CR" dirty="0"/>
              <a:t>Ejecutar las garantías de los servicios.</a:t>
            </a:r>
          </a:p>
          <a:p>
            <a:pPr marL="285750" indent="-2857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CR" dirty="0"/>
              <a:t>Capacitar al personal del condominio en el manejo básico de los equipos.</a:t>
            </a:r>
          </a:p>
          <a:p>
            <a:pPr marL="285750" indent="-2857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CR" dirty="0"/>
              <a:t>Tener un plan de emergencia 24/7.</a:t>
            </a:r>
          </a:p>
          <a:p>
            <a:pPr marL="285750" indent="-2857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s-CR" dirty="0"/>
          </a:p>
          <a:p>
            <a:pPr marL="285750" indent="-28575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s-CR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3287688" y="620688"/>
            <a:ext cx="7344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3431704" y="879104"/>
            <a:ext cx="1593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2400" b="1" u="sng" kern="0" dirty="0">
                <a:solidFill>
                  <a:sysClr val="windowText" lastClr="000000"/>
                </a:solidFill>
              </a:rPr>
              <a:t>Técnicas</a:t>
            </a:r>
          </a:p>
        </p:txBody>
      </p:sp>
    </p:spTree>
    <p:extLst>
      <p:ext uri="{BB962C8B-B14F-4D97-AF65-F5344CB8AC3E}">
        <p14:creationId xmlns:p14="http://schemas.microsoft.com/office/powerpoint/2010/main" val="731132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1524001" y="-22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R" kern="0"/>
          </a:p>
        </p:txBody>
      </p:sp>
      <p:pic>
        <p:nvPicPr>
          <p:cNvPr id="2052" name="6 Imagen" descr="URBANO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913" y="6072690"/>
            <a:ext cx="1439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1992313" y="6488668"/>
            <a:ext cx="8675687" cy="36933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CR" sz="1800" b="1" kern="0" dirty="0">
                <a:solidFill>
                  <a:srgbClr val="2D2D8A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22293-7069 . www.urbanocr.com . info@urbanocr.com</a:t>
            </a:r>
            <a:endParaRPr lang="es-ES" sz="1800" b="1" kern="0" dirty="0">
              <a:solidFill>
                <a:srgbClr val="2D2D8A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" name="2 Conector recto"/>
          <p:cNvCxnSpPr/>
          <p:nvPr/>
        </p:nvCxnSpPr>
        <p:spPr>
          <a:xfrm flipV="1">
            <a:off x="1992314" y="5949280"/>
            <a:ext cx="8208143" cy="72008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CuadroTexto"/>
          <p:cNvSpPr txBox="1"/>
          <p:nvPr/>
        </p:nvSpPr>
        <p:spPr>
          <a:xfrm>
            <a:off x="2207568" y="457200"/>
            <a:ext cx="79928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000" b="1" kern="0" dirty="0">
                <a:solidFill>
                  <a:sysClr val="windowText" lastClr="000000"/>
                </a:solidFill>
              </a:rPr>
              <a:t>GESTION CONTABLE Y FINANCIERA PARA CONDOMINIOS</a:t>
            </a:r>
          </a:p>
          <a:p>
            <a:pPr algn="ctr"/>
            <a:endParaRPr lang="es-CR" sz="2400" kern="0" dirty="0">
              <a:solidFill>
                <a:sysClr val="windowText" lastClr="000000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s-CR" sz="1600" kern="0" dirty="0">
                <a:solidFill>
                  <a:sysClr val="windowText" lastClr="000000"/>
                </a:solidFill>
              </a:rPr>
              <a:t>Tomar en cuenta que son reportes de dineros de una comunidad. Ser transparente.</a:t>
            </a:r>
          </a:p>
          <a:p>
            <a:pPr marL="228600" indent="-228600">
              <a:buFont typeface="+mj-lt"/>
              <a:buAutoNum type="arabicPeriod"/>
            </a:pPr>
            <a:r>
              <a:rPr lang="es-CR" sz="1600" kern="0" dirty="0">
                <a:solidFill>
                  <a:sysClr val="windowText" lastClr="000000"/>
                </a:solidFill>
              </a:rPr>
              <a:t>No hay parámetro de que reportes se requieren. Debe de indicarse con el cliente alcance de los mismos por parte del administrador que brinda el servicio.</a:t>
            </a:r>
          </a:p>
          <a:p>
            <a:pPr marL="228600" indent="-228600">
              <a:buFont typeface="+mj-lt"/>
              <a:buAutoNum type="arabicPeriod"/>
            </a:pPr>
            <a:r>
              <a:rPr lang="es-CR" sz="1600" kern="0" dirty="0">
                <a:solidFill>
                  <a:sysClr val="windowText" lastClr="000000"/>
                </a:solidFill>
              </a:rPr>
              <a:t>Solo hay obligatoriedad de emitir recibos de dinero, no de emitir facturas.</a:t>
            </a:r>
          </a:p>
          <a:p>
            <a:pPr marL="228600" indent="-228600">
              <a:buFont typeface="+mj-lt"/>
              <a:buAutoNum type="arabicPeriod"/>
            </a:pPr>
            <a:r>
              <a:rPr lang="es-CR" sz="1600" kern="0" dirty="0">
                <a:solidFill>
                  <a:sysClr val="windowText" lastClr="000000"/>
                </a:solidFill>
              </a:rPr>
              <a:t>Se recomienda evitar uso de efectivo e inclusive cheque para recibir cuotas. </a:t>
            </a:r>
          </a:p>
          <a:p>
            <a:pPr marL="228600" indent="-228600">
              <a:buFont typeface="+mj-lt"/>
              <a:buAutoNum type="arabicPeriod"/>
            </a:pPr>
            <a:r>
              <a:rPr lang="es-CR" sz="1600" kern="0" dirty="0">
                <a:solidFill>
                  <a:sysClr val="windowText" lastClr="000000"/>
                </a:solidFill>
              </a:rPr>
              <a:t>Los auditores no siempre van a recomendar un único sistema para llevar contabilidad de un condominio. Según la Ley solo se debe llevar un libro de caja, pero realmente no es práctico.</a:t>
            </a:r>
          </a:p>
          <a:p>
            <a:pPr marL="228600" indent="-228600">
              <a:buFont typeface="+mj-lt"/>
              <a:buAutoNum type="arabicPeriod"/>
            </a:pPr>
            <a:r>
              <a:rPr lang="es-CR" sz="1600" kern="0" dirty="0">
                <a:solidFill>
                  <a:sysClr val="windowText" lastClr="000000"/>
                </a:solidFill>
              </a:rPr>
              <a:t>El área de cobros de cuotas es donde más servicio al cliente existe en el condominio.</a:t>
            </a:r>
          </a:p>
          <a:p>
            <a:pPr marL="228600" indent="-228600">
              <a:buFont typeface="+mj-lt"/>
              <a:buAutoNum type="arabicPeriod"/>
            </a:pPr>
            <a:r>
              <a:rPr lang="es-CR" sz="1600" kern="0" dirty="0">
                <a:solidFill>
                  <a:sysClr val="windowText" lastClr="000000"/>
                </a:solidFill>
              </a:rPr>
              <a:t>Es muy importante saber el dinero disponible considerando pagos futuros que no son mensuales (ejemplo. Seguros, limpieza de vidrios, etc..)</a:t>
            </a:r>
          </a:p>
          <a:p>
            <a:pPr marL="228600" indent="-228600">
              <a:buFont typeface="+mj-lt"/>
              <a:buAutoNum type="arabicPeriod"/>
            </a:pPr>
            <a:r>
              <a:rPr lang="es-CR" sz="1600" kern="0" dirty="0">
                <a:solidFill>
                  <a:sysClr val="windowText" lastClr="000000"/>
                </a:solidFill>
              </a:rPr>
              <a:t>No existe un parámetro de mercado que sea certero para comparar la cuota por m2 de los condominios. Hay muchas variables y hay que analizarlo</a:t>
            </a:r>
          </a:p>
          <a:p>
            <a:pPr marL="228600" indent="-228600">
              <a:buFont typeface="+mj-lt"/>
              <a:buAutoNum type="arabicPeriod"/>
            </a:pPr>
            <a:r>
              <a:rPr lang="es-CR" sz="1600" kern="0" dirty="0">
                <a:solidFill>
                  <a:sysClr val="windowText" lastClr="000000"/>
                </a:solidFill>
              </a:rPr>
              <a:t>Generalmente el 80% o 90% de los gastos son gastos fijos en pagos de servicios como seguridad, servicios públicos, personal de mantenimiento entre otros. Eso deja poco para gastos imprevistos y fondos de ahorro</a:t>
            </a:r>
          </a:p>
          <a:p>
            <a:pPr marL="228600" indent="-228600">
              <a:buFont typeface="+mj-lt"/>
              <a:buAutoNum type="arabicPeriod"/>
            </a:pPr>
            <a:r>
              <a:rPr lang="es-CR" sz="1600" kern="0" dirty="0">
                <a:solidFill>
                  <a:sysClr val="windowText" lastClr="000000"/>
                </a:solidFill>
              </a:rPr>
              <a:t>Es importante que los dueños tengan reportes de la administración con regularidad. Ojala mensualmente o trimestralmente.</a:t>
            </a:r>
          </a:p>
        </p:txBody>
      </p:sp>
    </p:spTree>
    <p:extLst>
      <p:ext uri="{BB962C8B-B14F-4D97-AF65-F5344CB8AC3E}">
        <p14:creationId xmlns:p14="http://schemas.microsoft.com/office/powerpoint/2010/main" val="3444458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2159001" y="1506605"/>
            <a:ext cx="57705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b="1" kern="0" dirty="0">
                <a:solidFill>
                  <a:srgbClr val="10253F"/>
                </a:solidFill>
                <a:latin typeface="Calibri" charset="0"/>
                <a:cs typeface="Calibri" charset="0"/>
              </a:rPr>
              <a:t>Administración de Condominios</a:t>
            </a:r>
          </a:p>
        </p:txBody>
      </p:sp>
      <p:pic>
        <p:nvPicPr>
          <p:cNvPr id="14340" name="Picture 8" descr="smartproperty-horz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1" y="185739"/>
            <a:ext cx="4071359" cy="1285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3963076" y="6105527"/>
            <a:ext cx="51218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b="1" kern="0" dirty="0">
                <a:hlinkClick r:id="rId3"/>
              </a:rPr>
              <a:t>www.smartpropertycr.com</a:t>
            </a:r>
            <a:r>
              <a:rPr lang="en-US" b="1" kern="0" dirty="0"/>
              <a:t> </a:t>
            </a:r>
          </a:p>
        </p:txBody>
      </p:sp>
      <p:pic>
        <p:nvPicPr>
          <p:cNvPr id="6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7820" y="5918317"/>
            <a:ext cx="696913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59001" y="2257447"/>
            <a:ext cx="7992461" cy="4093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b="1" kern="0" dirty="0">
                <a:solidFill>
                  <a:sysClr val="windowText" lastClr="000000"/>
                </a:solidFill>
              </a:rPr>
              <a:t>Resolución de conflictos en Condominios</a:t>
            </a:r>
          </a:p>
          <a:p>
            <a:endParaRPr lang="es-ES_tradnl" sz="3200" b="1" kern="0" dirty="0">
              <a:solidFill>
                <a:sysClr val="windowText" lastClr="000000"/>
              </a:solidFill>
            </a:endParaRPr>
          </a:p>
          <a:p>
            <a:pPr marL="514350" indent="-514350">
              <a:buFontTx/>
              <a:buAutoNum type="arabicPeriod"/>
            </a:pPr>
            <a:r>
              <a:rPr lang="es-ES_tradnl" sz="2800" kern="0" dirty="0">
                <a:solidFill>
                  <a:sysClr val="windowText" lastClr="000000"/>
                </a:solidFill>
              </a:rPr>
              <a:t>Conflictos y diferencias</a:t>
            </a:r>
          </a:p>
          <a:p>
            <a:pPr marL="514350" indent="-514350">
              <a:buFontTx/>
              <a:buAutoNum type="arabicPeriod"/>
            </a:pPr>
            <a:r>
              <a:rPr lang="es-ES_tradnl" sz="2800" kern="0" dirty="0">
                <a:solidFill>
                  <a:sysClr val="windowText" lastClr="000000"/>
                </a:solidFill>
              </a:rPr>
              <a:t>Posición del Administrador</a:t>
            </a:r>
          </a:p>
          <a:p>
            <a:pPr marL="514350" indent="-514350">
              <a:buFontTx/>
              <a:buAutoNum type="arabicPeriod"/>
            </a:pPr>
            <a:r>
              <a:rPr lang="es-ES_tradnl" sz="2800" kern="0" dirty="0">
                <a:solidFill>
                  <a:sysClr val="windowText" lastClr="000000"/>
                </a:solidFill>
              </a:rPr>
              <a:t>Mecanismos de resolución:</a:t>
            </a:r>
          </a:p>
          <a:p>
            <a:pPr marL="1371600" lvl="2" indent="-457200">
              <a:buFontTx/>
              <a:buChar char="-"/>
            </a:pPr>
            <a:r>
              <a:rPr lang="es-ES_tradnl" sz="2800" kern="0" dirty="0">
                <a:solidFill>
                  <a:sysClr val="windowText" lastClr="000000"/>
                </a:solidFill>
              </a:rPr>
              <a:t>Negociación</a:t>
            </a:r>
          </a:p>
          <a:p>
            <a:pPr marL="1371600" lvl="2" indent="-457200">
              <a:buFontTx/>
              <a:buChar char="-"/>
            </a:pPr>
            <a:r>
              <a:rPr lang="es-ES_tradnl" sz="2800" kern="0" dirty="0">
                <a:solidFill>
                  <a:sysClr val="windowText" lastClr="000000"/>
                </a:solidFill>
              </a:rPr>
              <a:t>Conciliación</a:t>
            </a:r>
          </a:p>
          <a:p>
            <a:pPr marL="1371600" lvl="2" indent="-457200">
              <a:buFontTx/>
              <a:buChar char="-"/>
            </a:pPr>
            <a:r>
              <a:rPr lang="es-ES_tradnl" sz="2800" kern="0" dirty="0">
                <a:solidFill>
                  <a:sysClr val="windowText" lastClr="000000"/>
                </a:solidFill>
              </a:rPr>
              <a:t>Sede arbitral o judicial</a:t>
            </a:r>
          </a:p>
          <a:p>
            <a:pPr marL="514350" indent="-514350">
              <a:buFontTx/>
              <a:buAutoNum type="arabicPeriod"/>
            </a:pPr>
            <a:endParaRPr lang="es-ES_tradnl" sz="2800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675218" y="6133255"/>
            <a:ext cx="38803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b="1" kern="0"/>
              <a:t>Teléfono: 8869-8806 </a:t>
            </a:r>
          </a:p>
        </p:txBody>
      </p:sp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8945625" y="5453526"/>
            <a:ext cx="1549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1800" kern="0"/>
              <a:t>Síganos en</a:t>
            </a:r>
          </a:p>
        </p:txBody>
      </p:sp>
    </p:spTree>
    <p:extLst>
      <p:ext uri="{BB962C8B-B14F-4D97-AF65-F5344CB8AC3E}">
        <p14:creationId xmlns:p14="http://schemas.microsoft.com/office/powerpoint/2010/main" val="3942590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31818" y="2052639"/>
            <a:ext cx="9144000" cy="988436"/>
          </a:xfrm>
        </p:spPr>
        <p:txBody>
          <a:bodyPr/>
          <a:lstStyle/>
          <a:p>
            <a:r>
              <a:rPr lang="es-CR" dirty="0"/>
              <a:t>Consejo final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37855" y="3041075"/>
            <a:ext cx="9144000" cy="3456707"/>
          </a:xfrm>
        </p:spPr>
        <p:txBody>
          <a:bodyPr>
            <a:normAutofit fontScale="92500" lnSpcReduction="10000"/>
          </a:bodyPr>
          <a:lstStyle/>
          <a:p>
            <a:r>
              <a:rPr lang="es-CR" dirty="0"/>
              <a:t>Conocer las funciones de la administración, para juzgar la oferta</a:t>
            </a:r>
          </a:p>
          <a:p>
            <a:r>
              <a:rPr lang="es-CR" dirty="0"/>
              <a:t>Conocer las expectativas del condominio y su costo</a:t>
            </a:r>
          </a:p>
          <a:p>
            <a:endParaRPr lang="es-CR" dirty="0"/>
          </a:p>
          <a:p>
            <a:r>
              <a:rPr lang="es-CR" dirty="0">
                <a:hlinkClick r:id="rId2"/>
              </a:rPr>
              <a:t>http://www.doctorcondominiocr.com/</a:t>
            </a:r>
            <a:endParaRPr lang="es-CR" dirty="0"/>
          </a:p>
          <a:p>
            <a:r>
              <a:rPr lang="es-CR" dirty="0">
                <a:hlinkClick r:id="rId3"/>
              </a:rPr>
              <a:t>https://www.facebook.com/doctorcondominio/</a:t>
            </a:r>
            <a:endParaRPr lang="es-CR" dirty="0"/>
          </a:p>
          <a:p>
            <a:r>
              <a:rPr lang="es-CR" dirty="0">
                <a:hlinkClick r:id="rId4"/>
              </a:rPr>
              <a:t>https://twitter.com/drcondominio</a:t>
            </a:r>
            <a:endParaRPr lang="es-CR" dirty="0"/>
          </a:p>
          <a:p>
            <a:endParaRPr lang="es-CR" dirty="0"/>
          </a:p>
          <a:p>
            <a:r>
              <a:rPr lang="es-CR" sz="3600" dirty="0"/>
              <a:t>¡Muchas Gracias!</a:t>
            </a:r>
          </a:p>
          <a:p>
            <a:endParaRPr lang="es-CR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25" y="338139"/>
            <a:ext cx="260985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345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La vida en condominio: Expectativas…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/>
          </a:p>
        </p:txBody>
      </p:sp>
      <p:pic>
        <p:nvPicPr>
          <p:cNvPr id="2050" name="Picture 2" descr="https://comparabien-co.s3.amazonaws.com/field/image/sonar_casa_propia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885" y="1825625"/>
            <a:ext cx="725223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6842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La vida en condominio: realidad…</a:t>
            </a:r>
          </a:p>
        </p:txBody>
      </p:sp>
      <p:pic>
        <p:nvPicPr>
          <p:cNvPr id="3074" name="Picture 2" descr="http://a141.idata.over-blog.com/3/03/12/21/Vecinospeleando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7981" y="1516136"/>
            <a:ext cx="4836037" cy="49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fotos00.levante-emv.com/fotos/noticias/318x200/2011-04-12_IMG_2011-04-04_23.50.25__MV018VA001-1.jp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61" y="1690688"/>
            <a:ext cx="3028950" cy="170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3.bp.blogspot.com/-BoWFrjOCKU8/UL0Rt4A21RI/AAAAAAAAQTw/fGSCj2YwW7k/s640/maxima-segurida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3476" y="4142935"/>
            <a:ext cx="3048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2845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R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19270" y="0"/>
            <a:ext cx="125398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743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761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822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809" y="365125"/>
            <a:ext cx="12015191" cy="589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604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194" y="200296"/>
            <a:ext cx="12073648" cy="6467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981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R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5825" y="365125"/>
            <a:ext cx="8748502" cy="3686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294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90688"/>
            <a:ext cx="11543422" cy="3318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84958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478</Words>
  <Application>Microsoft Office PowerPoint</Application>
  <PresentationFormat>Panorámica</PresentationFormat>
  <Paragraphs>57</Paragraphs>
  <Slides>14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14</vt:i4>
      </vt:variant>
    </vt:vector>
  </HeadingPairs>
  <TitlesOfParts>
    <vt:vector size="26" baseType="lpstr">
      <vt:lpstr>ＭＳ Ｐゴシック</vt:lpstr>
      <vt:lpstr>Arial</vt:lpstr>
      <vt:lpstr>Calibri</vt:lpstr>
      <vt:lpstr>Calibri Light</vt:lpstr>
      <vt:lpstr>Century Schoolbook</vt:lpstr>
      <vt:lpstr>Tahoma</vt:lpstr>
      <vt:lpstr>Wingdings</vt:lpstr>
      <vt:lpstr>Wingdings 2</vt:lpstr>
      <vt:lpstr>Tema de Office</vt:lpstr>
      <vt:lpstr>Mirador</vt:lpstr>
      <vt:lpstr>1_Tema de Office</vt:lpstr>
      <vt:lpstr>Office Theme</vt:lpstr>
      <vt:lpstr>Presentación de PowerPoint</vt:lpstr>
      <vt:lpstr>La vida en condominio: Expectativas…</vt:lpstr>
      <vt:lpstr>La vida en condominio: realidad…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Funciones de la Administración</vt:lpstr>
      <vt:lpstr>Funciones de la Administración</vt:lpstr>
      <vt:lpstr>Presentación de PowerPoint</vt:lpstr>
      <vt:lpstr>Presentación de PowerPoint</vt:lpstr>
      <vt:lpstr>Consejo final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Ignacio Alfaro</dc:creator>
  <cp:lastModifiedBy>Ignacio Alfaro</cp:lastModifiedBy>
  <cp:revision>5</cp:revision>
  <dcterms:created xsi:type="dcterms:W3CDTF">2016-07-07T00:34:21Z</dcterms:created>
  <dcterms:modified xsi:type="dcterms:W3CDTF">2016-07-07T02:37:15Z</dcterms:modified>
</cp:coreProperties>
</file>